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1" r:id="rId5"/>
    <p:sldId id="265" r:id="rId6"/>
    <p:sldId id="264" r:id="rId7"/>
    <p:sldId id="266" r:id="rId8"/>
    <p:sldId id="270" r:id="rId9"/>
    <p:sldId id="267" r:id="rId10"/>
    <p:sldId id="268" r:id="rId11"/>
    <p:sldId id="269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62" r:id="rId21"/>
    <p:sldId id="27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2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4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507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15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0100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51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80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80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9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4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1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9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29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7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0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5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MRA_16325905246800/Sheet1?:language=en-US&amp;:display_count=n&amp;:origin=viz_share_link" TargetMode="External"/><Relationship Id="rId2" Type="http://schemas.openxmlformats.org/officeDocument/2006/relationships/hyperlink" Target="mailto:kpriyadharshinik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1904" y="798536"/>
            <a:ext cx="6379422" cy="930058"/>
          </a:xfrm>
        </p:spPr>
        <p:txBody>
          <a:bodyPr/>
          <a:lstStyle/>
          <a:p>
            <a:r>
              <a:rPr lang="en-IN" dirty="0"/>
              <a:t>MRA Project ML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827" y="2880986"/>
            <a:ext cx="11298477" cy="276825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IN" sz="2400" dirty="0"/>
              <a:t>Priyadharshini K</a:t>
            </a:r>
          </a:p>
          <a:p>
            <a:pPr algn="ctr"/>
            <a:r>
              <a:rPr lang="en-IN" sz="2400" dirty="0"/>
              <a:t>PGP – DSBA Nov-C Batch, 2021</a:t>
            </a:r>
          </a:p>
          <a:p>
            <a:pPr algn="ctr"/>
            <a:r>
              <a:rPr lang="en-IN" sz="2400" dirty="0">
                <a:hlinkClick r:id="rId2"/>
              </a:rPr>
              <a:t>kpriyadharshinik@gmail.com</a:t>
            </a:r>
            <a:endParaRPr lang="en-IN" sz="2400" dirty="0"/>
          </a:p>
          <a:p>
            <a:pPr algn="ctr"/>
            <a:endParaRPr lang="en-IN" sz="2400" dirty="0"/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Tableau Public Link</a:t>
            </a:r>
          </a:p>
          <a:p>
            <a:pPr algn="ctr"/>
            <a:r>
              <a:rPr lang="en-IN" sz="2400" dirty="0">
                <a:hlinkClick r:id="rId3"/>
              </a:rPr>
              <a:t>https://public.tableau.com/views/MRA_16325905246800/Sheet1?:language=en-US&amp;:display_count=n&amp;:origin=viz_share_link</a:t>
            </a:r>
            <a:endParaRPr lang="en-IN" sz="2400" dirty="0"/>
          </a:p>
          <a:p>
            <a:pPr algn="ctr"/>
            <a:endParaRPr lang="en-IN" sz="2400" dirty="0"/>
          </a:p>
          <a:p>
            <a:pPr algn="ctr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1652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2AA242-396C-4695-BCA7-E156ABB4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68" y="1404903"/>
            <a:ext cx="5505450" cy="4391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0F4281-F6E8-4BE0-B0F5-AA650524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9" y="1381297"/>
            <a:ext cx="6337899" cy="4283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A414A2-37F9-4BF6-91BF-B67F17DE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970" y="3677659"/>
            <a:ext cx="1103308" cy="17754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A6DDA1-F9EE-4BD5-95C2-6A5D354506B0}"/>
              </a:ext>
            </a:extLst>
          </p:cNvPr>
          <p:cNvSpPr/>
          <p:nvPr/>
        </p:nvSpPr>
        <p:spPr>
          <a:xfrm>
            <a:off x="2521906" y="5947103"/>
            <a:ext cx="77744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Classic Cars with Product code S18_3232 has the maximum Quantity 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92% of the total orders get shipped, while 2 % of orders get cancelled.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7C20D-5796-41CC-B135-62D833CCC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56" y="1404903"/>
            <a:ext cx="1387649" cy="6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E45478-70C9-4230-B1C0-543D850D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76" y="59919"/>
            <a:ext cx="8750835" cy="5714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1D26-9AB0-4477-BBD4-FEFB7BB5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28" y="4178278"/>
            <a:ext cx="1363205" cy="15173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5EF600-D0F0-47D5-97D8-2CB12DB22527}"/>
              </a:ext>
            </a:extLst>
          </p:cNvPr>
          <p:cNvSpPr/>
          <p:nvPr/>
        </p:nvSpPr>
        <p:spPr>
          <a:xfrm>
            <a:off x="3536516" y="6022259"/>
            <a:ext cx="6509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Spain has the maximum of Quantity ordered, maximum MSRP</a:t>
            </a:r>
          </a:p>
        </p:txBody>
      </p:sp>
    </p:spTree>
    <p:extLst>
      <p:ext uri="{BB962C8B-B14F-4D97-AF65-F5344CB8AC3E}">
        <p14:creationId xmlns:p14="http://schemas.microsoft.com/office/powerpoint/2010/main" val="47801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19C1B63-5390-460D-A390-1B2476A6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75" y="592434"/>
            <a:ext cx="8839483" cy="614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B30FF-B0BA-4B27-BAD5-AAD3E48A335F}"/>
              </a:ext>
            </a:extLst>
          </p:cNvPr>
          <p:cNvSpPr txBox="1"/>
          <p:nvPr/>
        </p:nvSpPr>
        <p:spPr>
          <a:xfrm>
            <a:off x="4795522" y="25052"/>
            <a:ext cx="288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EDA IN KNIME</a:t>
            </a:r>
          </a:p>
        </p:txBody>
      </p:sp>
    </p:spTree>
    <p:extLst>
      <p:ext uri="{BB962C8B-B14F-4D97-AF65-F5344CB8AC3E}">
        <p14:creationId xmlns:p14="http://schemas.microsoft.com/office/powerpoint/2010/main" val="73122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F21ABEA-6F1C-4F83-B6E5-227ACA2AF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81" y="587438"/>
            <a:ext cx="9038607" cy="627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CEEEE-8C5E-40C1-8FAB-7717A7F24FD1}"/>
              </a:ext>
            </a:extLst>
          </p:cNvPr>
          <p:cNvSpPr txBox="1"/>
          <p:nvPr/>
        </p:nvSpPr>
        <p:spPr>
          <a:xfrm>
            <a:off x="5078090" y="0"/>
            <a:ext cx="288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EDA IN KNIME</a:t>
            </a:r>
          </a:p>
        </p:txBody>
      </p:sp>
    </p:spTree>
    <p:extLst>
      <p:ext uri="{BB962C8B-B14F-4D97-AF65-F5344CB8AC3E}">
        <p14:creationId xmlns:p14="http://schemas.microsoft.com/office/powerpoint/2010/main" val="341832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7F69816-5F9D-4758-BB94-0F66E0B8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77" y="557939"/>
            <a:ext cx="9069461" cy="63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E2441-D2EE-49F6-9A8E-57E213A376A7}"/>
              </a:ext>
            </a:extLst>
          </p:cNvPr>
          <p:cNvSpPr txBox="1"/>
          <p:nvPr/>
        </p:nvSpPr>
        <p:spPr>
          <a:xfrm>
            <a:off x="5158777" y="0"/>
            <a:ext cx="288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EDA IN KNIME</a:t>
            </a:r>
          </a:p>
        </p:txBody>
      </p:sp>
    </p:spTree>
    <p:extLst>
      <p:ext uri="{BB962C8B-B14F-4D97-AF65-F5344CB8AC3E}">
        <p14:creationId xmlns:p14="http://schemas.microsoft.com/office/powerpoint/2010/main" val="266722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810C5BC-888D-45FB-88E1-78BBF1EE0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"/>
          <a:stretch/>
        </p:blipFill>
        <p:spPr bwMode="auto">
          <a:xfrm>
            <a:off x="232474" y="638968"/>
            <a:ext cx="11716719" cy="547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3CC7CE-399B-4A2C-ACFA-1766C177F988}"/>
              </a:ext>
            </a:extLst>
          </p:cNvPr>
          <p:cNvSpPr txBox="1"/>
          <p:nvPr/>
        </p:nvSpPr>
        <p:spPr>
          <a:xfrm>
            <a:off x="4795522" y="25052"/>
            <a:ext cx="288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EDA IN KNIME</a:t>
            </a:r>
          </a:p>
        </p:txBody>
      </p:sp>
    </p:spTree>
    <p:extLst>
      <p:ext uri="{BB962C8B-B14F-4D97-AF65-F5344CB8AC3E}">
        <p14:creationId xmlns:p14="http://schemas.microsoft.com/office/powerpoint/2010/main" val="66191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BAFE599-E799-4C2A-8907-F30F4EF4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0" y="1511084"/>
            <a:ext cx="5987271" cy="38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50BAFD-B8A6-4CC1-BE2C-9BEBC170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19" y="1449092"/>
            <a:ext cx="5849441" cy="389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9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44257C3-C6DA-4E43-83F6-0DC76C61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5" y="1332031"/>
            <a:ext cx="6027059" cy="39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CB10457-654E-4135-AF17-C9945F81B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r="6228"/>
          <a:stretch/>
        </p:blipFill>
        <p:spPr bwMode="auto">
          <a:xfrm>
            <a:off x="6362900" y="1332031"/>
            <a:ext cx="5672335" cy="39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12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CFE0C3E-BD39-47C7-8550-97AE0C477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9"/>
          <a:stretch/>
        </p:blipFill>
        <p:spPr bwMode="auto">
          <a:xfrm>
            <a:off x="2334165" y="137579"/>
            <a:ext cx="8080697" cy="64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24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E11589-78A9-4D8E-BE2E-30677F9CE1A5}"/>
              </a:ext>
            </a:extLst>
          </p:cNvPr>
          <p:cNvGrpSpPr/>
          <p:nvPr/>
        </p:nvGrpSpPr>
        <p:grpSpPr>
          <a:xfrm>
            <a:off x="1693986" y="681952"/>
            <a:ext cx="9144000" cy="5118315"/>
            <a:chOff x="1844298" y="139484"/>
            <a:chExt cx="9144000" cy="5118315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A8538545-1A4F-4B7D-8AFE-AFE3C8E65C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" t="67119" r="1619"/>
            <a:stretch/>
          </p:blipFill>
          <p:spPr bwMode="auto">
            <a:xfrm>
              <a:off x="1844298" y="139484"/>
              <a:ext cx="9144000" cy="2255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0F8A8922-EEEC-4EF3-A5D5-2C3251BB00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" t="34916" r="498" b="32203"/>
            <a:stretch/>
          </p:blipFill>
          <p:spPr bwMode="auto">
            <a:xfrm>
              <a:off x="1844298" y="2364429"/>
              <a:ext cx="9144000" cy="21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CC11CF53-F521-4F8A-A77E-AE10738C3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" t="73559" r="974"/>
            <a:stretch/>
          </p:blipFill>
          <p:spPr bwMode="auto">
            <a:xfrm>
              <a:off x="1844298" y="4463515"/>
              <a:ext cx="9144000" cy="79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619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487" y="711792"/>
            <a:ext cx="7089694" cy="641019"/>
          </a:xfrm>
        </p:spPr>
        <p:txBody>
          <a:bodyPr/>
          <a:lstStyle/>
          <a:p>
            <a:r>
              <a:rPr lang="en-IN" dirty="0"/>
              <a:t>Agenda [Table OF CONTENT]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226" y="2133600"/>
            <a:ext cx="3185286" cy="2819401"/>
          </a:xfrm>
        </p:spPr>
        <p:txBody>
          <a:bodyPr>
            <a:normAutofit/>
          </a:bodyPr>
          <a:lstStyle/>
          <a:p>
            <a:r>
              <a:rPr lang="en-IN" sz="2000" dirty="0"/>
              <a:t>Problem Statement</a:t>
            </a:r>
          </a:p>
          <a:p>
            <a:r>
              <a:rPr lang="en-IN" sz="2000" dirty="0"/>
              <a:t>Executive Summary</a:t>
            </a:r>
          </a:p>
          <a:p>
            <a:r>
              <a:rPr lang="en-IN" sz="2000" dirty="0"/>
              <a:t>EDA</a:t>
            </a:r>
          </a:p>
          <a:p>
            <a:r>
              <a:rPr lang="en-IN" sz="2000" dirty="0"/>
              <a:t>EDA Summary</a:t>
            </a:r>
          </a:p>
          <a:p>
            <a:r>
              <a:rPr lang="en-IN" sz="2000" dirty="0"/>
              <a:t>RFM</a:t>
            </a:r>
          </a:p>
          <a:p>
            <a:r>
              <a:rPr lang="en-IN" sz="2000" dirty="0"/>
              <a:t>RFM Summary</a:t>
            </a:r>
          </a:p>
        </p:txBody>
      </p:sp>
    </p:spTree>
    <p:extLst>
      <p:ext uri="{BB962C8B-B14F-4D97-AF65-F5344CB8AC3E}">
        <p14:creationId xmlns:p14="http://schemas.microsoft.com/office/powerpoint/2010/main" val="400977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0910" y="514938"/>
            <a:ext cx="9405480" cy="7633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600" dirty="0"/>
              <a:t>Customer Segmentation using RFM is made using KNIME.</a:t>
            </a:r>
          </a:p>
          <a:p>
            <a:pPr marL="0" indent="0">
              <a:buNone/>
            </a:pPr>
            <a:r>
              <a:rPr lang="en-US" sz="1600" dirty="0"/>
              <a:t>Segmented as VH (Best Customers),H (Loyal Customers),M (Good Customers), L (Lost/Inactive Customers)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9E86E0-57C5-45AB-9F5A-86E465555D18}"/>
              </a:ext>
            </a:extLst>
          </p:cNvPr>
          <p:cNvSpPr txBox="1">
            <a:spLocks/>
          </p:cNvSpPr>
          <p:nvPr/>
        </p:nvSpPr>
        <p:spPr>
          <a:xfrm>
            <a:off x="3730678" y="-1"/>
            <a:ext cx="4730643" cy="425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2400" dirty="0"/>
              <a:t>RFM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1E9CEA2-7051-49EA-BE6C-DD5FF81D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85" y="1639538"/>
            <a:ext cx="7469663" cy="517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6A653A-36AE-4D5B-88D5-2AE0BAA1A549}"/>
              </a:ext>
            </a:extLst>
          </p:cNvPr>
          <p:cNvSpPr txBox="1">
            <a:spLocks/>
          </p:cNvSpPr>
          <p:nvPr/>
        </p:nvSpPr>
        <p:spPr>
          <a:xfrm>
            <a:off x="1741118" y="1278275"/>
            <a:ext cx="1989560" cy="361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600" b="1" dirty="0"/>
              <a:t>KNIME Workflow:</a:t>
            </a:r>
          </a:p>
        </p:txBody>
      </p:sp>
    </p:spTree>
    <p:extLst>
      <p:ext uri="{BB962C8B-B14F-4D97-AF65-F5344CB8AC3E}">
        <p14:creationId xmlns:p14="http://schemas.microsoft.com/office/powerpoint/2010/main" val="1211886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4E40EC-17B5-4E26-8A86-A8F79DD53A9E}"/>
              </a:ext>
            </a:extLst>
          </p:cNvPr>
          <p:cNvSpPr txBox="1">
            <a:spLocks/>
          </p:cNvSpPr>
          <p:nvPr/>
        </p:nvSpPr>
        <p:spPr>
          <a:xfrm>
            <a:off x="313621" y="4485178"/>
            <a:ext cx="2567411" cy="3180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600" b="1" dirty="0"/>
              <a:t>HEAD OF OUTPUT TABLE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2BCD0B-5BD8-4B0F-85EC-D9867F056AE1}"/>
              </a:ext>
            </a:extLst>
          </p:cNvPr>
          <p:cNvSpPr txBox="1">
            <a:spLocks/>
          </p:cNvSpPr>
          <p:nvPr/>
        </p:nvSpPr>
        <p:spPr>
          <a:xfrm>
            <a:off x="344095" y="55794"/>
            <a:ext cx="2567411" cy="3180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600" b="1" dirty="0"/>
              <a:t>ASSUMPTIONS MADE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73332C-FE7A-409F-8512-761A2776912B}"/>
              </a:ext>
            </a:extLst>
          </p:cNvPr>
          <p:cNvSpPr txBox="1">
            <a:spLocks/>
          </p:cNvSpPr>
          <p:nvPr/>
        </p:nvSpPr>
        <p:spPr>
          <a:xfrm>
            <a:off x="344095" y="2594969"/>
            <a:ext cx="2567411" cy="3180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600" b="1" dirty="0"/>
              <a:t>PARAMETERS USED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A8CFD-82EF-4E31-9FDA-B3CE73A3D7D6}"/>
              </a:ext>
            </a:extLst>
          </p:cNvPr>
          <p:cNvSpPr/>
          <p:nvPr/>
        </p:nvSpPr>
        <p:spPr>
          <a:xfrm>
            <a:off x="702241" y="3002376"/>
            <a:ext cx="24465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ORDER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QUANTITY 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PRICE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ORDER DATE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9F91B5-5569-46CC-A6AD-35537B6CD6A3}"/>
              </a:ext>
            </a:extLst>
          </p:cNvPr>
          <p:cNvSpPr/>
          <p:nvPr/>
        </p:nvSpPr>
        <p:spPr>
          <a:xfrm>
            <a:off x="713050" y="298851"/>
            <a:ext cx="1113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CUSTOMERNAME, ORDERLINENUMBER, SALES, STATUS, PRODUCTLINE, MSRP, PRODUCTCODE, ADDRESSLINE1, PHONE, CITY, POSTALCODE, COUNTRY, CONTACTFIRSTNAME, CONTACTLASTNAME, DEALSIZE do not significantly contribute to the  RFM Analysis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Recency = Current Date – Order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= Count of Order number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Monetary = Quantity ordered * Price each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56439-D4DE-49B8-B9DA-2377AB91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88" y="4928680"/>
            <a:ext cx="119729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228FE-70E2-40EC-B7D0-7181F97F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719" y="312828"/>
            <a:ext cx="4683625" cy="6232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5703A2-D138-4CD0-A6D3-E6B412EBFDEF}"/>
              </a:ext>
            </a:extLst>
          </p:cNvPr>
          <p:cNvSpPr/>
          <p:nvPr/>
        </p:nvSpPr>
        <p:spPr>
          <a:xfrm>
            <a:off x="363656" y="325677"/>
            <a:ext cx="638787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Customers based on segments identified from RFM Analysis</a:t>
            </a:r>
          </a:p>
          <a:p>
            <a:endParaRPr lang="en-US" sz="1600" dirty="0"/>
          </a:p>
          <a:p>
            <a:pPr lvl="1"/>
            <a:r>
              <a:rPr lang="en-US" sz="1600" b="1" i="1" dirty="0"/>
              <a:t>Best customers (VH segment)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Danish Wholesale Imports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Euro Shopping Channel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La Rochelle Gifts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L'ordine</a:t>
            </a:r>
            <a:r>
              <a:rPr lang="en-US" sz="1600" dirty="0"/>
              <a:t> </a:t>
            </a:r>
            <a:r>
              <a:rPr lang="en-US" sz="1600" dirty="0" err="1"/>
              <a:t>Souveniers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Mini Gifts Distributors Ltd</a:t>
            </a:r>
          </a:p>
          <a:p>
            <a:pPr lvl="1"/>
            <a:r>
              <a:rPr lang="en-US" sz="1600" b="1" i="1" dirty="0"/>
              <a:t>Loyal customers (H segment)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Auto Canal Petit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Tokyo Collectables, Ltd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UK Collectables, Ltd.</a:t>
            </a:r>
          </a:p>
          <a:p>
            <a:pPr lvl="1"/>
            <a:r>
              <a:rPr lang="en-US" sz="1600" b="1" i="1" dirty="0"/>
              <a:t>Good customers (M segment)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Gifts4AllAges.com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Petit Auto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Quebec Home Shopping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Tekni</a:t>
            </a:r>
            <a:r>
              <a:rPr lang="en-US" sz="1600" dirty="0"/>
              <a:t> Collectables Inc.</a:t>
            </a:r>
          </a:p>
          <a:p>
            <a:pPr lvl="1"/>
            <a:r>
              <a:rPr lang="en-US" sz="1600" b="1" i="1" dirty="0"/>
              <a:t>Lost customers (L segment)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Alpha Cognac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FA4ECB-ACDD-406B-8253-5BF812A9C164}"/>
              </a:ext>
            </a:extLst>
          </p:cNvPr>
          <p:cNvSpPr/>
          <p:nvPr/>
        </p:nvSpPr>
        <p:spPr>
          <a:xfrm>
            <a:off x="363656" y="5196551"/>
            <a:ext cx="66133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Insights from RFM Analysis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Coupons points to reward Best customers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Exclusive Offers to retain Loyal customers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Discounts to retain Good customers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Targeted Marketing strategy to retain Lost customers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CFDB7-E8D1-473F-806D-A619D7120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2" b="65343"/>
          <a:stretch/>
        </p:blipFill>
        <p:spPr>
          <a:xfrm>
            <a:off x="4936951" y="1348105"/>
            <a:ext cx="1590806" cy="593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9140B-66E8-4CA6-A384-7DB8154FC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34" b="30781"/>
          <a:stretch/>
        </p:blipFill>
        <p:spPr>
          <a:xfrm>
            <a:off x="4936951" y="2835836"/>
            <a:ext cx="1590806" cy="593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BB8BFD-22A5-42CA-BCA5-53864E39B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58"/>
          <a:stretch/>
        </p:blipFill>
        <p:spPr>
          <a:xfrm>
            <a:off x="4936951" y="4322747"/>
            <a:ext cx="1590806" cy="6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9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8387" y="110769"/>
            <a:ext cx="3315223" cy="490706"/>
          </a:xfrm>
        </p:spPr>
        <p:txBody>
          <a:bodyPr>
            <a:noAutofit/>
          </a:bodyPr>
          <a:lstStyle/>
          <a:p>
            <a:r>
              <a:rPr lang="en-IN" sz="2400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805" y="621754"/>
            <a:ext cx="10246291" cy="166533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/>
              <a:t>An automobile parts manufacturing company has collected data of transactions for 3 years. They do not have any in-house data science team; thus, they have hired you as their consultant. Your job is to use your magical data science skills to provide them with suitable insights about their data and their customers.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400" dirty="0"/>
              <a:t>This project aims to find the underlying buying patterns of the customers of an automobile part manufacturer based on the past 3 years of the Company's transaction data and hence recommend customized marketing strategies for different segments of customers.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2011D-395F-4BB3-A0C6-F788542CC69D}"/>
              </a:ext>
            </a:extLst>
          </p:cNvPr>
          <p:cNvSpPr/>
          <p:nvPr/>
        </p:nvSpPr>
        <p:spPr>
          <a:xfrm>
            <a:off x="1323585" y="3023546"/>
            <a:ext cx="10513511" cy="342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dataset has a total of datetime64(1), float64(2), int64(5), object(12) datatypes. The dataset has categorical, continuous and discrete data.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 of the dataset: (2747,20)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duplicate values are present in the dataset.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 values/missing values are not present in the dataset.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Datatype variables – STATUS, PRODUCTLINE, PRODUCTCODE, CUSTOMERNAME, PHONE, ADDRESSLINE1, CITY, POSTALCODE, COUNTRY, CONTACTLASTNAME, CONTACTFIRSTNAME, DEALSIZE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 Datatype variables – ORDERNUMBER, QUANTITYORDERED, ORDERLINENUMBER, DAYS_SINCE_LASTORDER, MSRP</a:t>
            </a:r>
          </a:p>
          <a:p>
            <a:pPr marL="742950" lvl="1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Float Datatype variables Discrete variable – PRICEEACH, SALES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984AE3-9A39-4E78-B4F9-BBE53535FE21}"/>
              </a:ext>
            </a:extLst>
          </p:cNvPr>
          <p:cNvSpPr txBox="1">
            <a:spLocks/>
          </p:cNvSpPr>
          <p:nvPr/>
        </p:nvSpPr>
        <p:spPr>
          <a:xfrm>
            <a:off x="5012501" y="2406090"/>
            <a:ext cx="2166994" cy="498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ABOUT DATA</a:t>
            </a:r>
          </a:p>
        </p:txBody>
      </p:sp>
    </p:spTree>
    <p:extLst>
      <p:ext uri="{BB962C8B-B14F-4D97-AF65-F5344CB8AC3E}">
        <p14:creationId xmlns:p14="http://schemas.microsoft.com/office/powerpoint/2010/main" val="387461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264" y="19384"/>
            <a:ext cx="4730643" cy="806599"/>
          </a:xfrm>
        </p:spPr>
        <p:txBody>
          <a:bodyPr>
            <a:noAutofit/>
          </a:bodyPr>
          <a:lstStyle/>
          <a:p>
            <a:pPr algn="ctr"/>
            <a:r>
              <a:rPr lang="en-IN" sz="2400" dirty="0"/>
              <a:t>EDA - Univariate Analysis </a:t>
            </a:r>
            <a:br>
              <a:rPr lang="en-IN" sz="2400" dirty="0"/>
            </a:br>
            <a:r>
              <a:rPr lang="en-IN" sz="2000" dirty="0"/>
              <a:t>Tool Used: Python 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069" y="668103"/>
            <a:ext cx="1751034" cy="388421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Skewness</a:t>
            </a:r>
          </a:p>
          <a:p>
            <a:endParaRPr lang="en-IN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0C49C3-1F00-4C45-AB9E-B8DCB2FD41FA}"/>
              </a:ext>
            </a:extLst>
          </p:cNvPr>
          <p:cNvSpPr/>
          <p:nvPr/>
        </p:nvSpPr>
        <p:spPr>
          <a:xfrm>
            <a:off x="1156587" y="3534011"/>
            <a:ext cx="538199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Skewness is a measure of symmetry, or more precisely, the lack of symmetry.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skewness, if the value is greater than + 1.0, the distribution is right skewed.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value is less than -1.0, the distribution is left skewed. Skewness of the variables present in the dataset is between -0.5 to 0.5, indicates that the data is symmetrical.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Sales - Right skewed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MSRP, Quantity ordered, order number, days since last order - Symmetrical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9ABC5-91C6-4447-8B4F-26A62AFE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081622"/>
            <a:ext cx="4229100" cy="22955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D839-7B07-4A18-92B8-434C1F090191}"/>
              </a:ext>
            </a:extLst>
          </p:cNvPr>
          <p:cNvSpPr txBox="1">
            <a:spLocks/>
          </p:cNvSpPr>
          <p:nvPr/>
        </p:nvSpPr>
        <p:spPr>
          <a:xfrm>
            <a:off x="8903907" y="645196"/>
            <a:ext cx="1751033" cy="43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Kurtosis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B3B16-F776-4891-A313-1831E01D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41" y="1081622"/>
            <a:ext cx="4171950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119DCD-9387-4D43-9A93-82BDE1BBE0C7}"/>
              </a:ext>
            </a:extLst>
          </p:cNvPr>
          <p:cNvSpPr/>
          <p:nvPr/>
        </p:nvSpPr>
        <p:spPr>
          <a:xfrm>
            <a:off x="6793946" y="3534012"/>
            <a:ext cx="53757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Kurtosis is a measure of whether the data are heavy-tailed or light-tailed relative to a normal distribution. Data sets with high kurtosis tend to have heavy tails, or outliers. Data sets with low kurtosis tend to have light tails, or lack of outliers.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kurtosis, the general guideline is that if the number is greater than +1, the distribution is too peaked. Likewise, a kurtosis of less than –1 indicates a distribution that is too flat.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Quantity ordered, Price each , MSRP - follows relative normal distribution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Sales - Heavy tailed towards left</a:t>
            </a:r>
          </a:p>
        </p:txBody>
      </p:sp>
    </p:spTree>
    <p:extLst>
      <p:ext uri="{BB962C8B-B14F-4D97-AF65-F5344CB8AC3E}">
        <p14:creationId xmlns:p14="http://schemas.microsoft.com/office/powerpoint/2010/main" val="48898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E27A4D-F1FC-4529-BD80-AD2765032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7" y="1735809"/>
            <a:ext cx="5703418" cy="2888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2121D-1723-4282-8FBA-C6A7FEA8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502" y="1735808"/>
            <a:ext cx="6039921" cy="28886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205D59-0E32-4827-8CA8-E3166ED00380}"/>
              </a:ext>
            </a:extLst>
          </p:cNvPr>
          <p:cNvSpPr txBox="1">
            <a:spLocks/>
          </p:cNvSpPr>
          <p:nvPr/>
        </p:nvSpPr>
        <p:spPr>
          <a:xfrm>
            <a:off x="1665962" y="772858"/>
            <a:ext cx="3280258" cy="4342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2400" dirty="0"/>
              <a:t>Box Plot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555D67-4466-4321-859D-2623A2C6AFF5}"/>
              </a:ext>
            </a:extLst>
          </p:cNvPr>
          <p:cNvSpPr txBox="1">
            <a:spLocks/>
          </p:cNvSpPr>
          <p:nvPr/>
        </p:nvSpPr>
        <p:spPr>
          <a:xfrm>
            <a:off x="6570696" y="772858"/>
            <a:ext cx="4730643" cy="4342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2400" dirty="0"/>
              <a:t>Histogram</a:t>
            </a:r>
            <a:endParaRPr lang="en-I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1898C9-25AA-418D-B6E2-D51021602DB2}"/>
              </a:ext>
            </a:extLst>
          </p:cNvPr>
          <p:cNvSpPr/>
          <p:nvPr/>
        </p:nvSpPr>
        <p:spPr>
          <a:xfrm>
            <a:off x="2023046" y="5016830"/>
            <a:ext cx="72086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 are present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Sales, Price each, Quantity ordered, MSRP variable is normally distributed.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6F3EAD-7357-4B1D-A176-3504AD44F02D}"/>
              </a:ext>
            </a:extLst>
          </p:cNvPr>
          <p:cNvSpPr txBox="1">
            <a:spLocks/>
          </p:cNvSpPr>
          <p:nvPr/>
        </p:nvSpPr>
        <p:spPr>
          <a:xfrm>
            <a:off x="4110634" y="19384"/>
            <a:ext cx="4730643" cy="8065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2400" dirty="0"/>
              <a:t>EDA - Univariate Analysis </a:t>
            </a:r>
            <a:br>
              <a:rPr lang="en-IN" sz="2400" dirty="0"/>
            </a:br>
            <a:r>
              <a:rPr lang="en-IN" sz="2000" dirty="0"/>
              <a:t>Tool Used: Python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803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4F9431-9F74-471D-B258-8B3122C0BDC0}"/>
              </a:ext>
            </a:extLst>
          </p:cNvPr>
          <p:cNvSpPr txBox="1"/>
          <p:nvPr/>
        </p:nvSpPr>
        <p:spPr>
          <a:xfrm>
            <a:off x="1368187" y="5822171"/>
            <a:ext cx="9832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USA ranks first in terms of Sales and MSRP followed by Spain, France, Australia and UK in top 5 places.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Classic Cars tops most in terms Quantity ordered.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C19AC-E391-4AE0-B632-EF61FAED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0" y="1646650"/>
            <a:ext cx="5943685" cy="3926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2CBE3-6D8C-4501-A652-2927F79D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54" y="2463788"/>
            <a:ext cx="1628775" cy="733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F4463-FD64-4297-8EC5-C56C48B9C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652" y="1646648"/>
            <a:ext cx="5839134" cy="392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D729A4-3A09-44F4-9E18-479004F44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92" y="2359514"/>
            <a:ext cx="1600200" cy="7048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7B4E2C6-238F-4245-AD20-6DB04EDD28A6}"/>
              </a:ext>
            </a:extLst>
          </p:cNvPr>
          <p:cNvSpPr txBox="1">
            <a:spLocks/>
          </p:cNvSpPr>
          <p:nvPr/>
        </p:nvSpPr>
        <p:spPr>
          <a:xfrm>
            <a:off x="4132103" y="80317"/>
            <a:ext cx="4730643" cy="8065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2400" dirty="0"/>
              <a:t>EDA - Multivariate Analysis </a:t>
            </a:r>
            <a:br>
              <a:rPr lang="en-IN" sz="2400" dirty="0"/>
            </a:br>
            <a:r>
              <a:rPr lang="en-IN" sz="2000" dirty="0"/>
              <a:t>Tool Used: Tableau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3103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05820-5FEB-42F2-8237-BD8A0A24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28" y="1381193"/>
            <a:ext cx="6196378" cy="40956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C4CD8-AB1F-4C4A-9320-40367F91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75" y="2161652"/>
            <a:ext cx="733425" cy="78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2D823-B8FB-4F21-BB60-03B3C9BA9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09"/>
          <a:stretch/>
        </p:blipFill>
        <p:spPr>
          <a:xfrm>
            <a:off x="6767004" y="1365534"/>
            <a:ext cx="5060685" cy="4069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54023-5C52-46A3-B4C6-AE99027FF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089" y="3740360"/>
            <a:ext cx="1052157" cy="1515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9EC439-DF09-4B77-AA36-CEA63A068842}"/>
              </a:ext>
            </a:extLst>
          </p:cNvPr>
          <p:cNvSpPr txBox="1"/>
          <p:nvPr/>
        </p:nvSpPr>
        <p:spPr>
          <a:xfrm>
            <a:off x="1233643" y="5846355"/>
            <a:ext cx="10885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Classic Cars tops first in terms of Sales, followed by Vintage cars and Trucks/Buses with predominant Medium size deals.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Classic Cars contributes to about 40% of the total sales with trains being minimum with 2%  </a:t>
            </a:r>
          </a:p>
        </p:txBody>
      </p:sp>
    </p:spTree>
    <p:extLst>
      <p:ext uri="{BB962C8B-B14F-4D97-AF65-F5344CB8AC3E}">
        <p14:creationId xmlns:p14="http://schemas.microsoft.com/office/powerpoint/2010/main" val="101833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3AF84-42C8-492E-82BC-47A32B69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0" y="1542297"/>
            <a:ext cx="6298206" cy="3691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93715-E1AE-4D7B-B731-82EAE81C9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25" y="1542297"/>
            <a:ext cx="5740843" cy="3691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011D0-238E-4AFB-9956-A73B5AFFD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552" y="2147887"/>
            <a:ext cx="1619250" cy="73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94788-D2FF-49AD-831F-A023ACE2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622" y="1624578"/>
            <a:ext cx="1619250" cy="733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39163-391D-426C-91B1-8D33FF2CDA09}"/>
              </a:ext>
            </a:extLst>
          </p:cNvPr>
          <p:cNvSpPr txBox="1"/>
          <p:nvPr/>
        </p:nvSpPr>
        <p:spPr>
          <a:xfrm>
            <a:off x="1528599" y="5620886"/>
            <a:ext cx="9369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Madrid tops Quantity Ordered, and Sales followed by San Rafael and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Classic cars is the minimum, but Quantity ordered for Classic cars is the maximum with Trains being costliest with minimum order quantity. </a:t>
            </a:r>
          </a:p>
        </p:txBody>
      </p:sp>
    </p:spTree>
    <p:extLst>
      <p:ext uri="{BB962C8B-B14F-4D97-AF65-F5344CB8AC3E}">
        <p14:creationId xmlns:p14="http://schemas.microsoft.com/office/powerpoint/2010/main" val="84095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6AC24A-C208-4A22-8AA8-161C3D595F5F}"/>
              </a:ext>
            </a:extLst>
          </p:cNvPr>
          <p:cNvSpPr/>
          <p:nvPr/>
        </p:nvSpPr>
        <p:spPr>
          <a:xfrm>
            <a:off x="2812012" y="685213"/>
            <a:ext cx="7446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Weekly, Monthly, Quarterly, Yearly Trends in Sales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7B3D-1F60-4807-9DDE-A9B7E1F41868}"/>
              </a:ext>
            </a:extLst>
          </p:cNvPr>
          <p:cNvSpPr txBox="1"/>
          <p:nvPr/>
        </p:nvSpPr>
        <p:spPr>
          <a:xfrm>
            <a:off x="2984501" y="4642684"/>
            <a:ext cx="7101292" cy="184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Yearly : 2019 has recorded the max. sales (47% of Total Sales.)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Quarterly : Q4 has the maximum sales with Q1 minimum.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Monthly : November month has the peak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: Sunday records the max. sales (22%) while Thursday records minimum sales (1%)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AB03F-1D63-4AD5-BD69-22634128F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5" y="1791078"/>
            <a:ext cx="1451838" cy="25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68D43-44CE-47F0-AA9F-133DB360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139" y="1860128"/>
            <a:ext cx="2602761" cy="2474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87D8C9-FEF3-44D6-BF8E-151F7BB3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997" y="1803778"/>
            <a:ext cx="3668789" cy="2530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D42B8A-F266-4206-AA49-81A0E8C77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0" y="1841921"/>
            <a:ext cx="3949700" cy="24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9561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667</TotalTime>
  <Words>972</Words>
  <Application>Microsoft Office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Wisp</vt:lpstr>
      <vt:lpstr>MRA Project ML 1</vt:lpstr>
      <vt:lpstr>Agenda [Table OF CONTENT]</vt:lpstr>
      <vt:lpstr>PROBLEM STATEMENT</vt:lpstr>
      <vt:lpstr>EDA - Univariate Analysis  Tool Used: Python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MRA Project ML 1</dc:title>
  <dc:creator>Windows User</dc:creator>
  <cp:lastModifiedBy>Priyadharshini, K (K.)</cp:lastModifiedBy>
  <cp:revision>56</cp:revision>
  <dcterms:created xsi:type="dcterms:W3CDTF">2021-05-25T13:38:16Z</dcterms:created>
  <dcterms:modified xsi:type="dcterms:W3CDTF">2021-09-26T18:15:22Z</dcterms:modified>
</cp:coreProperties>
</file>